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6276-740B-488A-A7E8-9173D998AE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E7153B-4CA4-44A1-A3DB-1B4B3C17E3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525DAAC-6587-46A8-B4EA-587C578F4128}"/>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5" name="Footer Placeholder 4">
            <a:extLst>
              <a:ext uri="{FF2B5EF4-FFF2-40B4-BE49-F238E27FC236}">
                <a16:creationId xmlns:a16="http://schemas.microsoft.com/office/drawing/2014/main" id="{54FB382A-EA7D-4E04-9DC5-0E6EBFED11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14A3A7-1866-4387-B751-4053D075DE35}"/>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33552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15C5-AEB5-44DD-B216-E944DC0378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DE223F-13A9-4DA2-8D1C-C6EF105846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577F35-5F0E-47CA-AEA5-1EF6C3F09393}"/>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5" name="Footer Placeholder 4">
            <a:extLst>
              <a:ext uri="{FF2B5EF4-FFF2-40B4-BE49-F238E27FC236}">
                <a16:creationId xmlns:a16="http://schemas.microsoft.com/office/drawing/2014/main" id="{A090D2DC-5579-48BB-A4C9-46D645A4B5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A2F3FC-D8D6-477D-9583-02494DE7E81D}"/>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121097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275F6-0D81-495E-ACDC-097D6B44C0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8B022B-FC79-471C-8086-7C59858065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7D69D7-C14E-4235-AD9E-9755FA76C529}"/>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5" name="Footer Placeholder 4">
            <a:extLst>
              <a:ext uri="{FF2B5EF4-FFF2-40B4-BE49-F238E27FC236}">
                <a16:creationId xmlns:a16="http://schemas.microsoft.com/office/drawing/2014/main" id="{A08589BF-E87F-464D-BFF2-DC949BB2BE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747A65-3A40-496A-93E5-16A0534A2A74}"/>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74997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007C-2335-4A83-84BB-BE423ABC2F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B839AD-E38B-4CD6-8A1A-48F70DD28E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55EE27-04D8-4B88-9A2D-E956DD53E77B}"/>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5" name="Footer Placeholder 4">
            <a:extLst>
              <a:ext uri="{FF2B5EF4-FFF2-40B4-BE49-F238E27FC236}">
                <a16:creationId xmlns:a16="http://schemas.microsoft.com/office/drawing/2014/main" id="{5CD6CE02-210C-446A-B4C4-5126943F58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B1ADA0-F749-4E71-9CC1-B5873DD32745}"/>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263038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C342-AAEC-4291-B7FA-E12B0DC246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A72822A-3501-4748-A62E-09013A3A0C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ACB2E1-06C3-44F2-A0C8-999A776B9B2C}"/>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5" name="Footer Placeholder 4">
            <a:extLst>
              <a:ext uri="{FF2B5EF4-FFF2-40B4-BE49-F238E27FC236}">
                <a16:creationId xmlns:a16="http://schemas.microsoft.com/office/drawing/2014/main" id="{BBD4D2FE-8DF4-458A-ADCB-7D847E3577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8517CB-F0B9-47EB-A36F-DA7A8ACC45EE}"/>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3883266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57CB6-F28B-481B-99A6-9FE95E7050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54DA7F-60BE-446D-833A-55DB5782EB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83A23E-A6BD-45F7-AD76-1BF8C431AC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935E69-B59B-4448-9985-6E56FFA5B989}"/>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6" name="Footer Placeholder 5">
            <a:extLst>
              <a:ext uri="{FF2B5EF4-FFF2-40B4-BE49-F238E27FC236}">
                <a16:creationId xmlns:a16="http://schemas.microsoft.com/office/drawing/2014/main" id="{C6FEA0EA-3E91-4742-ACDB-2D909CF8E4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87F71B-1395-46ED-96B5-0BCBDAEC0282}"/>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217665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88185-A920-4337-B6A4-C520FED1048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7E9294-5BAB-40EF-B30C-3753CA8042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C638AF-3052-48D1-9CC4-0D061234EE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B43D2D-08E7-4E32-B354-E7E8D2A56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1FF88C-7B9D-45B5-813B-97FDB80C97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70E97C-F15C-471A-A631-0AB876EEC068}"/>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8" name="Footer Placeholder 7">
            <a:extLst>
              <a:ext uri="{FF2B5EF4-FFF2-40B4-BE49-F238E27FC236}">
                <a16:creationId xmlns:a16="http://schemas.microsoft.com/office/drawing/2014/main" id="{C2CD3BCB-3F70-42B7-BC03-B39A90469B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6F323E-7D18-4151-B458-F45C6F4D3CD8}"/>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174836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B3F4F-3D1A-4EE0-AB09-50640BC727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F41DE9-2296-4F14-AEE0-9441CB5FCFE7}"/>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4" name="Footer Placeholder 3">
            <a:extLst>
              <a:ext uri="{FF2B5EF4-FFF2-40B4-BE49-F238E27FC236}">
                <a16:creationId xmlns:a16="http://schemas.microsoft.com/office/drawing/2014/main" id="{62E2E06E-A5AF-49C5-ACB3-F112BD1482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15EAEA-8B69-4CCF-A6C1-6C047790FC37}"/>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103727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FED474-88A0-4461-BCEE-F28D15E4E713}"/>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3" name="Footer Placeholder 2">
            <a:extLst>
              <a:ext uri="{FF2B5EF4-FFF2-40B4-BE49-F238E27FC236}">
                <a16:creationId xmlns:a16="http://schemas.microsoft.com/office/drawing/2014/main" id="{CA545582-28DF-41F5-82B7-828CD0C3213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ACE707-9861-4883-9D27-BAE99F57D5B4}"/>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408310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60680-89B2-4BCC-9D20-A50341423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7C6975-B283-4AFD-9C3A-A88CD24CFD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9C2443-E9A3-4003-BC20-DC0A013EF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714784-AA2A-4B6F-BF17-ECA438EAB5D2}"/>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6" name="Footer Placeholder 5">
            <a:extLst>
              <a:ext uri="{FF2B5EF4-FFF2-40B4-BE49-F238E27FC236}">
                <a16:creationId xmlns:a16="http://schemas.microsoft.com/office/drawing/2014/main" id="{3C2D6F6E-0127-4482-BD34-70667E413F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9EBF0D-65D2-4CE6-9E4E-62B4984C4207}"/>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23238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E3B4-9152-4936-84DC-C3336874FD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F28414-A111-4505-88B3-E8D95197D0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98AD71-082C-468B-8EEC-FF0391AD6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F24695-0ADA-40AF-820C-17C59146329F}"/>
              </a:ext>
            </a:extLst>
          </p:cNvPr>
          <p:cNvSpPr>
            <a:spLocks noGrp="1"/>
          </p:cNvSpPr>
          <p:nvPr>
            <p:ph type="dt" sz="half" idx="10"/>
          </p:nvPr>
        </p:nvSpPr>
        <p:spPr/>
        <p:txBody>
          <a:bodyPr/>
          <a:lstStyle/>
          <a:p>
            <a:fld id="{735E842E-0AA7-4D7A-81C8-A531F82EBE2D}" type="datetimeFigureOut">
              <a:rPr lang="en-GB" smtClean="0"/>
              <a:t>24/04/2023</a:t>
            </a:fld>
            <a:endParaRPr lang="en-GB"/>
          </a:p>
        </p:txBody>
      </p:sp>
      <p:sp>
        <p:nvSpPr>
          <p:cNvPr id="6" name="Footer Placeholder 5">
            <a:extLst>
              <a:ext uri="{FF2B5EF4-FFF2-40B4-BE49-F238E27FC236}">
                <a16:creationId xmlns:a16="http://schemas.microsoft.com/office/drawing/2014/main" id="{622DAEA0-AEDB-495E-9546-B47F4777E3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F07161-F288-4A0D-A009-49C2AA90218C}"/>
              </a:ext>
            </a:extLst>
          </p:cNvPr>
          <p:cNvSpPr>
            <a:spLocks noGrp="1"/>
          </p:cNvSpPr>
          <p:nvPr>
            <p:ph type="sldNum" sz="quarter" idx="12"/>
          </p:nvPr>
        </p:nvSpPr>
        <p:spPr/>
        <p:txBody>
          <a:bodyPr/>
          <a:lstStyle/>
          <a:p>
            <a:fld id="{A534DFEF-0780-4C0A-9F6F-6FAAA31E67A4}" type="slidenum">
              <a:rPr lang="en-GB" smtClean="0"/>
              <a:t>‹#›</a:t>
            </a:fld>
            <a:endParaRPr lang="en-GB"/>
          </a:p>
        </p:txBody>
      </p:sp>
    </p:spTree>
    <p:extLst>
      <p:ext uri="{BB962C8B-B14F-4D97-AF65-F5344CB8AC3E}">
        <p14:creationId xmlns:p14="http://schemas.microsoft.com/office/powerpoint/2010/main" val="417297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51C88-9A85-4840-8003-560D2ECCA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ECC147-2D5C-4364-8C79-033D133A9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AE6B0F-771C-4B7D-9164-1EE6E10AC6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E842E-0AA7-4D7A-81C8-A531F82EBE2D}" type="datetimeFigureOut">
              <a:rPr lang="en-GB" smtClean="0"/>
              <a:t>24/04/2023</a:t>
            </a:fld>
            <a:endParaRPr lang="en-GB"/>
          </a:p>
        </p:txBody>
      </p:sp>
      <p:sp>
        <p:nvSpPr>
          <p:cNvPr id="5" name="Footer Placeholder 4">
            <a:extLst>
              <a:ext uri="{FF2B5EF4-FFF2-40B4-BE49-F238E27FC236}">
                <a16:creationId xmlns:a16="http://schemas.microsoft.com/office/drawing/2014/main" id="{AC0B12B8-0B66-4449-8470-D11144A10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763D6D-405A-44AE-9260-D50406546E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4DFEF-0780-4C0A-9F6F-6FAAA31E67A4}" type="slidenum">
              <a:rPr lang="en-GB" smtClean="0"/>
              <a:t>‹#›</a:t>
            </a:fld>
            <a:endParaRPr lang="en-GB"/>
          </a:p>
        </p:txBody>
      </p:sp>
    </p:spTree>
    <p:extLst>
      <p:ext uri="{BB962C8B-B14F-4D97-AF65-F5344CB8AC3E}">
        <p14:creationId xmlns:p14="http://schemas.microsoft.com/office/powerpoint/2010/main" val="69017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60BE-29C9-4665-80DF-546B84D784C3}"/>
              </a:ext>
            </a:extLst>
          </p:cNvPr>
          <p:cNvSpPr>
            <a:spLocks noGrp="1"/>
          </p:cNvSpPr>
          <p:nvPr>
            <p:ph type="ctrTitle"/>
          </p:nvPr>
        </p:nvSpPr>
        <p:spPr/>
        <p:txBody>
          <a:bodyPr/>
          <a:lstStyle/>
          <a:p>
            <a:r>
              <a:rPr lang="en-US" dirty="0"/>
              <a:t>Work Experience</a:t>
            </a:r>
            <a:endParaRPr lang="en-GB" dirty="0"/>
          </a:p>
        </p:txBody>
      </p:sp>
      <p:sp>
        <p:nvSpPr>
          <p:cNvPr id="3" name="Subtitle 2">
            <a:extLst>
              <a:ext uri="{FF2B5EF4-FFF2-40B4-BE49-F238E27FC236}">
                <a16:creationId xmlns:a16="http://schemas.microsoft.com/office/drawing/2014/main" id="{706A1A80-8907-4CD3-8403-261EAF8C2614}"/>
              </a:ext>
            </a:extLst>
          </p:cNvPr>
          <p:cNvSpPr>
            <a:spLocks noGrp="1"/>
          </p:cNvSpPr>
          <p:nvPr>
            <p:ph type="subTitle" idx="1"/>
          </p:nvPr>
        </p:nvSpPr>
        <p:spPr/>
        <p:txBody>
          <a:bodyPr/>
          <a:lstStyle/>
          <a:p>
            <a:r>
              <a:rPr lang="en-US" dirty="0"/>
              <a:t>28</a:t>
            </a:r>
            <a:r>
              <a:rPr lang="en-US" baseline="30000" dirty="0"/>
              <a:t>th</a:t>
            </a:r>
            <a:r>
              <a:rPr lang="en-US" dirty="0"/>
              <a:t> – 30</a:t>
            </a:r>
            <a:r>
              <a:rPr lang="en-US" baseline="30000" dirty="0"/>
              <a:t>th</a:t>
            </a:r>
            <a:r>
              <a:rPr lang="en-US" dirty="0"/>
              <a:t> June</a:t>
            </a:r>
            <a:endParaRPr lang="en-GB" dirty="0"/>
          </a:p>
        </p:txBody>
      </p:sp>
    </p:spTree>
    <p:extLst>
      <p:ext uri="{BB962C8B-B14F-4D97-AF65-F5344CB8AC3E}">
        <p14:creationId xmlns:p14="http://schemas.microsoft.com/office/powerpoint/2010/main" val="326262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77285-5CC6-4908-8F75-A9B64A1923FA}"/>
              </a:ext>
            </a:extLst>
          </p:cNvPr>
          <p:cNvSpPr>
            <a:spLocks noGrp="1"/>
          </p:cNvSpPr>
          <p:nvPr>
            <p:ph type="title"/>
          </p:nvPr>
        </p:nvSpPr>
        <p:spPr/>
        <p:txBody>
          <a:bodyPr/>
          <a:lstStyle/>
          <a:p>
            <a:r>
              <a:rPr lang="en-US" dirty="0"/>
              <a:t>What is work experience?</a:t>
            </a:r>
            <a:endParaRPr lang="en-GB" dirty="0"/>
          </a:p>
        </p:txBody>
      </p:sp>
      <p:sp>
        <p:nvSpPr>
          <p:cNvPr id="3" name="Content Placeholder 2">
            <a:extLst>
              <a:ext uri="{FF2B5EF4-FFF2-40B4-BE49-F238E27FC236}">
                <a16:creationId xmlns:a16="http://schemas.microsoft.com/office/drawing/2014/main" id="{51E1D210-111F-4B39-B439-7678DE7D57CB}"/>
              </a:ext>
            </a:extLst>
          </p:cNvPr>
          <p:cNvSpPr>
            <a:spLocks noGrp="1"/>
          </p:cNvSpPr>
          <p:nvPr>
            <p:ph idx="1"/>
          </p:nvPr>
        </p:nvSpPr>
        <p:spPr>
          <a:xfrm>
            <a:off x="838200" y="2947385"/>
            <a:ext cx="10515600" cy="3229577"/>
          </a:xfrm>
        </p:spPr>
        <p:txBody>
          <a:bodyPr/>
          <a:lstStyle/>
          <a:p>
            <a:pPr marL="0" indent="0">
              <a:buNone/>
            </a:pPr>
            <a:r>
              <a:rPr lang="en-US" dirty="0"/>
              <a:t>Work experience involves going on a short term placement with an employer, to observe and work alongside people as they go about their daily tasks. You will develop skills, contacts, and learn more about the kind of career you might like to do.</a:t>
            </a:r>
            <a:endParaRPr lang="en-GB" dirty="0"/>
          </a:p>
        </p:txBody>
      </p:sp>
      <p:pic>
        <p:nvPicPr>
          <p:cNvPr id="4" name="Picture 3">
            <a:extLst>
              <a:ext uri="{FF2B5EF4-FFF2-40B4-BE49-F238E27FC236}">
                <a16:creationId xmlns:a16="http://schemas.microsoft.com/office/drawing/2014/main" id="{709F491B-1B21-4636-847D-11A687EF1480}"/>
              </a:ext>
            </a:extLst>
          </p:cNvPr>
          <p:cNvPicPr>
            <a:picLocks noChangeAspect="1"/>
          </p:cNvPicPr>
          <p:nvPr/>
        </p:nvPicPr>
        <p:blipFill>
          <a:blip r:embed="rId2"/>
          <a:stretch>
            <a:fillRect/>
          </a:stretch>
        </p:blipFill>
        <p:spPr>
          <a:xfrm>
            <a:off x="9850607" y="219907"/>
            <a:ext cx="1847850" cy="2476500"/>
          </a:xfrm>
          <a:prstGeom prst="rect">
            <a:avLst/>
          </a:prstGeom>
        </p:spPr>
      </p:pic>
    </p:spTree>
    <p:extLst>
      <p:ext uri="{BB962C8B-B14F-4D97-AF65-F5344CB8AC3E}">
        <p14:creationId xmlns:p14="http://schemas.microsoft.com/office/powerpoint/2010/main" val="100000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A455A-C0EE-4E7C-B0FA-E8D7ED2E3DFE}"/>
              </a:ext>
            </a:extLst>
          </p:cNvPr>
          <p:cNvSpPr>
            <a:spLocks noGrp="1"/>
          </p:cNvSpPr>
          <p:nvPr>
            <p:ph type="title"/>
          </p:nvPr>
        </p:nvSpPr>
        <p:spPr/>
        <p:txBody>
          <a:bodyPr/>
          <a:lstStyle/>
          <a:p>
            <a:r>
              <a:rPr lang="en-US" dirty="0"/>
              <a:t>Why should I do Work Experience?</a:t>
            </a:r>
            <a:endParaRPr lang="en-GB" dirty="0"/>
          </a:p>
        </p:txBody>
      </p:sp>
      <p:sp>
        <p:nvSpPr>
          <p:cNvPr id="3" name="Content Placeholder 2">
            <a:extLst>
              <a:ext uri="{FF2B5EF4-FFF2-40B4-BE49-F238E27FC236}">
                <a16:creationId xmlns:a16="http://schemas.microsoft.com/office/drawing/2014/main" id="{56B09BEE-C722-445A-B34C-D528FF0DFBB8}"/>
              </a:ext>
            </a:extLst>
          </p:cNvPr>
          <p:cNvSpPr>
            <a:spLocks noGrp="1"/>
          </p:cNvSpPr>
          <p:nvPr>
            <p:ph idx="1"/>
          </p:nvPr>
        </p:nvSpPr>
        <p:spPr>
          <a:xfrm>
            <a:off x="838200" y="1825625"/>
            <a:ext cx="10515600" cy="4912526"/>
          </a:xfrm>
        </p:spPr>
        <p:txBody>
          <a:bodyPr>
            <a:normAutofit lnSpcReduction="10000"/>
          </a:bodyPr>
          <a:lstStyle/>
          <a:p>
            <a:pPr marL="0" indent="0">
              <a:buNone/>
            </a:pPr>
            <a:r>
              <a:rPr lang="en-US" dirty="0"/>
              <a:t>Work experience is important for getting into any career. Having some work experience can make you stand out from the crowd on applications for courses, training and jobs.</a:t>
            </a:r>
          </a:p>
          <a:p>
            <a:pPr marL="0" indent="0">
              <a:buNone/>
            </a:pPr>
            <a:endParaRPr lang="en-US" dirty="0"/>
          </a:p>
          <a:p>
            <a:pPr marL="0" indent="0">
              <a:buNone/>
            </a:pPr>
            <a:r>
              <a:rPr lang="en-US" dirty="0"/>
              <a:t>Work experience can help you to gain skills and decide what to do (and what not to do!)</a:t>
            </a:r>
          </a:p>
          <a:p>
            <a:pPr marL="0" indent="0">
              <a:buNone/>
            </a:pPr>
            <a:endParaRPr lang="en-US" dirty="0"/>
          </a:p>
          <a:p>
            <a:pPr marL="0" indent="0">
              <a:buNone/>
            </a:pPr>
            <a:r>
              <a:rPr lang="en-US" dirty="0"/>
              <a:t>If you do not know what job you want, or you cannot get your perfect placement, any work experience is better than none. Whatever job you try, you’ll learn more about yourself and working life. Try not to worry about where you could go to get work experience. Concentrate on what you could learn or improve on.</a:t>
            </a:r>
            <a:endParaRPr lang="en-GB" dirty="0"/>
          </a:p>
        </p:txBody>
      </p:sp>
    </p:spTree>
    <p:extLst>
      <p:ext uri="{BB962C8B-B14F-4D97-AF65-F5344CB8AC3E}">
        <p14:creationId xmlns:p14="http://schemas.microsoft.com/office/powerpoint/2010/main" val="111068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72106-3E9D-4449-BF32-59144A354C37}"/>
              </a:ext>
            </a:extLst>
          </p:cNvPr>
          <p:cNvSpPr>
            <a:spLocks noGrp="1"/>
          </p:cNvSpPr>
          <p:nvPr>
            <p:ph type="title"/>
          </p:nvPr>
        </p:nvSpPr>
        <p:spPr/>
        <p:txBody>
          <a:bodyPr/>
          <a:lstStyle/>
          <a:p>
            <a:r>
              <a:rPr lang="en-US" dirty="0"/>
              <a:t>How can I Find a Work Experience Placement?</a:t>
            </a:r>
            <a:endParaRPr lang="en-GB" dirty="0"/>
          </a:p>
        </p:txBody>
      </p:sp>
      <p:sp>
        <p:nvSpPr>
          <p:cNvPr id="3" name="Content Placeholder 2">
            <a:extLst>
              <a:ext uri="{FF2B5EF4-FFF2-40B4-BE49-F238E27FC236}">
                <a16:creationId xmlns:a16="http://schemas.microsoft.com/office/drawing/2014/main" id="{10D16C1E-09A1-4515-86AA-AF7FE0C7CD63}"/>
              </a:ext>
            </a:extLst>
          </p:cNvPr>
          <p:cNvSpPr>
            <a:spLocks noGrp="1"/>
          </p:cNvSpPr>
          <p:nvPr>
            <p:ph idx="1"/>
          </p:nvPr>
        </p:nvSpPr>
        <p:spPr>
          <a:xfrm>
            <a:off x="838200" y="1825625"/>
            <a:ext cx="10515600" cy="4868138"/>
          </a:xfrm>
        </p:spPr>
        <p:txBody>
          <a:bodyPr>
            <a:normAutofit fontScale="92500" lnSpcReduction="10000"/>
          </a:bodyPr>
          <a:lstStyle/>
          <a:p>
            <a:pPr marL="0" indent="0">
              <a:buNone/>
            </a:pPr>
            <a:r>
              <a:rPr lang="en-US" dirty="0"/>
              <a:t>To explore your work experience options, you can:</a:t>
            </a:r>
          </a:p>
          <a:p>
            <a:pPr marL="0" indent="0">
              <a:buNone/>
            </a:pPr>
            <a:endParaRPr lang="en-US" dirty="0"/>
          </a:p>
          <a:p>
            <a:r>
              <a:rPr lang="en-US" dirty="0"/>
              <a:t>talk to your teachers, family and friends for ideas</a:t>
            </a:r>
          </a:p>
          <a:p>
            <a:r>
              <a:rPr lang="en-US" dirty="0"/>
              <a:t>ask people you know about their jobs and the places they work</a:t>
            </a:r>
          </a:p>
          <a:p>
            <a:r>
              <a:rPr lang="en-US" dirty="0"/>
              <a:t>talk to older students who have already done work experience</a:t>
            </a:r>
          </a:p>
          <a:p>
            <a:r>
              <a:rPr lang="en-US" dirty="0"/>
              <a:t>Write a CV or covering letter and email it or post it to local employers, or just go and ask!</a:t>
            </a:r>
          </a:p>
          <a:p>
            <a:endParaRPr lang="en-US" dirty="0"/>
          </a:p>
          <a:p>
            <a:pPr marL="0" indent="0">
              <a:buNone/>
            </a:pPr>
            <a:r>
              <a:rPr lang="en-US" dirty="0"/>
              <a:t>If a face-to-face placement is not possible then think about doing virtual work experience.  There are plenty of placements advertised on sites such as </a:t>
            </a:r>
            <a:r>
              <a:rPr lang="en-US" dirty="0" err="1"/>
              <a:t>SpringPod</a:t>
            </a:r>
            <a:r>
              <a:rPr lang="en-US" dirty="0"/>
              <a:t> and Speakers for School.</a:t>
            </a:r>
          </a:p>
        </p:txBody>
      </p:sp>
    </p:spTree>
    <p:extLst>
      <p:ext uri="{BB962C8B-B14F-4D97-AF65-F5344CB8AC3E}">
        <p14:creationId xmlns:p14="http://schemas.microsoft.com/office/powerpoint/2010/main" val="344592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616F0-8729-4EAB-9E8B-314B63C20713}"/>
              </a:ext>
            </a:extLst>
          </p:cNvPr>
          <p:cNvSpPr>
            <a:spLocks noGrp="1"/>
          </p:cNvSpPr>
          <p:nvPr>
            <p:ph type="title"/>
          </p:nvPr>
        </p:nvSpPr>
        <p:spPr/>
        <p:txBody>
          <a:bodyPr/>
          <a:lstStyle/>
          <a:p>
            <a:r>
              <a:rPr lang="en-US" dirty="0"/>
              <a:t>So What do I Need to do now?</a:t>
            </a:r>
            <a:endParaRPr lang="en-GB" dirty="0"/>
          </a:p>
        </p:txBody>
      </p:sp>
      <p:sp>
        <p:nvSpPr>
          <p:cNvPr id="3" name="Content Placeholder 2">
            <a:extLst>
              <a:ext uri="{FF2B5EF4-FFF2-40B4-BE49-F238E27FC236}">
                <a16:creationId xmlns:a16="http://schemas.microsoft.com/office/drawing/2014/main" id="{11CD795D-DBA5-4491-98A2-50CA3267271D}"/>
              </a:ext>
            </a:extLst>
          </p:cNvPr>
          <p:cNvSpPr>
            <a:spLocks noGrp="1"/>
          </p:cNvSpPr>
          <p:nvPr>
            <p:ph idx="1"/>
          </p:nvPr>
        </p:nvSpPr>
        <p:spPr>
          <a:xfrm>
            <a:off x="838200" y="1825624"/>
            <a:ext cx="10515600" cy="4734973"/>
          </a:xfrm>
        </p:spPr>
        <p:txBody>
          <a:bodyPr>
            <a:normAutofit lnSpcReduction="10000"/>
          </a:bodyPr>
          <a:lstStyle/>
          <a:p>
            <a:pPr marL="514350" indent="-514350">
              <a:buFont typeface="+mj-lt"/>
              <a:buAutoNum type="arabicPeriod"/>
            </a:pPr>
            <a:r>
              <a:rPr lang="en-US" dirty="0"/>
              <a:t>Find a placement (virtual or face-to-face).</a:t>
            </a:r>
          </a:p>
          <a:p>
            <a:pPr marL="514350" indent="-514350">
              <a:buFont typeface="+mj-lt"/>
              <a:buAutoNum type="arabicPeriod"/>
            </a:pPr>
            <a:r>
              <a:rPr lang="en-US" dirty="0"/>
              <a:t>Talk to your parents/ </a:t>
            </a:r>
            <a:r>
              <a:rPr lang="en-US" dirty="0" err="1"/>
              <a:t>carers</a:t>
            </a:r>
            <a:r>
              <a:rPr lang="en-US" dirty="0"/>
              <a:t> to get their permission.</a:t>
            </a:r>
          </a:p>
          <a:p>
            <a:pPr marL="514350" indent="-514350">
              <a:buFont typeface="+mj-lt"/>
              <a:buAutoNum type="arabicPeriod"/>
            </a:pPr>
            <a:r>
              <a:rPr lang="en-US" dirty="0"/>
              <a:t>Ask the employer if they will offer you a placement between 28</a:t>
            </a:r>
            <a:r>
              <a:rPr lang="en-US" baseline="30000" dirty="0"/>
              <a:t>th</a:t>
            </a:r>
            <a:r>
              <a:rPr lang="en-US" dirty="0"/>
              <a:t> June and 30</a:t>
            </a:r>
            <a:r>
              <a:rPr lang="en-US" baseline="30000" dirty="0"/>
              <a:t>th</a:t>
            </a:r>
            <a:r>
              <a:rPr lang="en-US" dirty="0"/>
              <a:t> June (or apply for a virtual opportunity).</a:t>
            </a:r>
          </a:p>
          <a:p>
            <a:pPr marL="514350" indent="-514350">
              <a:buFont typeface="+mj-lt"/>
              <a:buAutoNum type="arabicPeriod"/>
            </a:pPr>
            <a:r>
              <a:rPr lang="en-US" dirty="0"/>
              <a:t>When you have </a:t>
            </a:r>
            <a:r>
              <a:rPr lang="en-US" dirty="0" err="1"/>
              <a:t>organised</a:t>
            </a:r>
            <a:r>
              <a:rPr lang="en-US" dirty="0"/>
              <a:t> your placement, your parents/ </a:t>
            </a:r>
            <a:r>
              <a:rPr lang="en-US" dirty="0" err="1"/>
              <a:t>carers</a:t>
            </a:r>
            <a:r>
              <a:rPr lang="en-US" dirty="0"/>
              <a:t> need to let me know by email where you are going, a contact at the placement and their contact details (telephone number and/or email).</a:t>
            </a:r>
          </a:p>
          <a:p>
            <a:pPr marL="514350" indent="-514350">
              <a:buFont typeface="+mj-lt"/>
              <a:buAutoNum type="arabicPeriod"/>
            </a:pPr>
            <a:r>
              <a:rPr lang="en-US" dirty="0"/>
              <a:t>Nearer the time I will be sending a consent form to parents/ </a:t>
            </a:r>
            <a:r>
              <a:rPr lang="en-US" dirty="0" err="1"/>
              <a:t>carers</a:t>
            </a:r>
            <a:r>
              <a:rPr lang="en-US" dirty="0"/>
              <a:t> so that they can confirm that they are happy with the placement and include their emergency contact details which I will share with the employer.</a:t>
            </a:r>
            <a:endParaRPr lang="en-GB" dirty="0"/>
          </a:p>
        </p:txBody>
      </p:sp>
    </p:spTree>
    <p:extLst>
      <p:ext uri="{BB962C8B-B14F-4D97-AF65-F5344CB8AC3E}">
        <p14:creationId xmlns:p14="http://schemas.microsoft.com/office/powerpoint/2010/main" val="330500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5C09-BE20-4254-9DC4-F59A71384BE5}"/>
              </a:ext>
            </a:extLst>
          </p:cNvPr>
          <p:cNvSpPr>
            <a:spLocks noGrp="1"/>
          </p:cNvSpPr>
          <p:nvPr>
            <p:ph type="title"/>
          </p:nvPr>
        </p:nvSpPr>
        <p:spPr/>
        <p:txBody>
          <a:bodyPr/>
          <a:lstStyle/>
          <a:p>
            <a:r>
              <a:rPr lang="en-US" dirty="0"/>
              <a:t>What Else Might You Need to Know?</a:t>
            </a:r>
            <a:endParaRPr lang="en-GB" dirty="0"/>
          </a:p>
        </p:txBody>
      </p:sp>
      <p:sp>
        <p:nvSpPr>
          <p:cNvPr id="3" name="Content Placeholder 2">
            <a:extLst>
              <a:ext uri="{FF2B5EF4-FFF2-40B4-BE49-F238E27FC236}">
                <a16:creationId xmlns:a16="http://schemas.microsoft.com/office/drawing/2014/main" id="{8B909F9F-ED3D-410B-AE57-A65101ED035C}"/>
              </a:ext>
            </a:extLst>
          </p:cNvPr>
          <p:cNvSpPr>
            <a:spLocks noGrp="1"/>
          </p:cNvSpPr>
          <p:nvPr>
            <p:ph idx="1"/>
          </p:nvPr>
        </p:nvSpPr>
        <p:spPr>
          <a:xfrm>
            <a:off x="266330" y="1562470"/>
            <a:ext cx="11727402" cy="5295530"/>
          </a:xfrm>
        </p:spPr>
        <p:txBody>
          <a:bodyPr>
            <a:normAutofit fontScale="92500" lnSpcReduction="10000"/>
          </a:bodyPr>
          <a:lstStyle/>
          <a:p>
            <a:pPr marL="0" indent="0">
              <a:buNone/>
            </a:pPr>
            <a:r>
              <a:rPr lang="en-US" dirty="0"/>
              <a:t>Most importantly, your parents and </a:t>
            </a:r>
            <a:r>
              <a:rPr lang="en-US" dirty="0" err="1"/>
              <a:t>carers</a:t>
            </a:r>
            <a:r>
              <a:rPr lang="en-US" dirty="0"/>
              <a:t> need to be happy with the placement as they will be taking responsibility for you over that time (including if you are staying at home to do virtual work experience).</a:t>
            </a:r>
          </a:p>
          <a:p>
            <a:pPr marL="0" indent="0">
              <a:buNone/>
            </a:pPr>
            <a:r>
              <a:rPr lang="en-US" dirty="0"/>
              <a:t>You can go to work with a family member as a last resort although this would need to be a meaningful placement that you will learn from.</a:t>
            </a:r>
          </a:p>
          <a:p>
            <a:pPr marL="0" indent="0">
              <a:buNone/>
            </a:pPr>
            <a:r>
              <a:rPr lang="en-US" dirty="0"/>
              <a:t>You </a:t>
            </a:r>
            <a:r>
              <a:rPr lang="en-US" u="sng" dirty="0"/>
              <a:t>cannot </a:t>
            </a:r>
            <a:r>
              <a:rPr lang="en-US" dirty="0"/>
              <a:t>do your work experience somewhere that you already work as a part time job.</a:t>
            </a:r>
          </a:p>
          <a:p>
            <a:pPr marL="0" indent="0">
              <a:buNone/>
            </a:pPr>
            <a:r>
              <a:rPr lang="en-US" dirty="0"/>
              <a:t>I will be assessing the safety at your place of work and if it is deemed to be a high risk environment I will need to do a risk assessment before I can let you go there.</a:t>
            </a:r>
          </a:p>
          <a:p>
            <a:pPr marL="0" indent="0">
              <a:buNone/>
            </a:pPr>
            <a:r>
              <a:rPr lang="en-US" dirty="0"/>
              <a:t>Try to ensure that your placement does not involve you being alone with another person- this will require a lot more paperwork!</a:t>
            </a:r>
          </a:p>
          <a:p>
            <a:pPr marL="0" indent="0">
              <a:buNone/>
            </a:pPr>
            <a:r>
              <a:rPr lang="en-US" dirty="0"/>
              <a:t>I will be in touch with the employer while you are there and you will be expected to fill out an evaluation on your experience when you return to school.  If you have any concerns while you are on your placement you must contact the school.</a:t>
            </a:r>
            <a:endParaRPr lang="en-GB" dirty="0"/>
          </a:p>
        </p:txBody>
      </p:sp>
    </p:spTree>
    <p:extLst>
      <p:ext uri="{BB962C8B-B14F-4D97-AF65-F5344CB8AC3E}">
        <p14:creationId xmlns:p14="http://schemas.microsoft.com/office/powerpoint/2010/main" val="97764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5310-0072-412D-A1B5-742F59D614FC}"/>
              </a:ext>
            </a:extLst>
          </p:cNvPr>
          <p:cNvSpPr>
            <a:spLocks noGrp="1"/>
          </p:cNvSpPr>
          <p:nvPr>
            <p:ph type="title"/>
          </p:nvPr>
        </p:nvSpPr>
        <p:spPr/>
        <p:txBody>
          <a:bodyPr/>
          <a:lstStyle/>
          <a:p>
            <a:r>
              <a:rPr lang="en-US" dirty="0"/>
              <a:t>What if I can’t Find a Face-to Face or Virtual Placement?</a:t>
            </a:r>
            <a:endParaRPr lang="en-GB" dirty="0"/>
          </a:p>
        </p:txBody>
      </p:sp>
      <p:sp>
        <p:nvSpPr>
          <p:cNvPr id="3" name="Content Placeholder 2">
            <a:extLst>
              <a:ext uri="{FF2B5EF4-FFF2-40B4-BE49-F238E27FC236}">
                <a16:creationId xmlns:a16="http://schemas.microsoft.com/office/drawing/2014/main" id="{6FF5ED5E-0192-473C-B163-FBE7E550F55C}"/>
              </a:ext>
            </a:extLst>
          </p:cNvPr>
          <p:cNvSpPr>
            <a:spLocks noGrp="1"/>
          </p:cNvSpPr>
          <p:nvPr>
            <p:ph idx="1"/>
          </p:nvPr>
        </p:nvSpPr>
        <p:spPr>
          <a:xfrm>
            <a:off x="838200" y="2663301"/>
            <a:ext cx="10515600" cy="2583402"/>
          </a:xfrm>
        </p:spPr>
        <p:txBody>
          <a:bodyPr/>
          <a:lstStyle/>
          <a:p>
            <a:pPr marL="0" indent="0">
              <a:buNone/>
            </a:pPr>
            <a:r>
              <a:rPr lang="en-US" dirty="0"/>
              <a:t>Don’t worry!!  There will be exciting opportunities available for you in school for those 3 days.  You will not be going to lessons while other students are out experiencing the workplace- you will have experiences at school that have the same impact.   This will be a combination of in-person experiences and virtual work experience placements in school.</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154056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51BB-436F-4E80-A92F-272F375E4F6B}"/>
              </a:ext>
            </a:extLst>
          </p:cNvPr>
          <p:cNvSpPr>
            <a:spLocks noGrp="1"/>
          </p:cNvSpPr>
          <p:nvPr>
            <p:ph type="title"/>
          </p:nvPr>
        </p:nvSpPr>
        <p:spPr/>
        <p:txBody>
          <a:bodyPr/>
          <a:lstStyle/>
          <a:p>
            <a:r>
              <a:rPr lang="en-US" dirty="0"/>
              <a:t>I Can’t Remember All of This!!!</a:t>
            </a:r>
            <a:endParaRPr lang="en-GB" dirty="0"/>
          </a:p>
        </p:txBody>
      </p:sp>
      <p:sp>
        <p:nvSpPr>
          <p:cNvPr id="3" name="Content Placeholder 2">
            <a:extLst>
              <a:ext uri="{FF2B5EF4-FFF2-40B4-BE49-F238E27FC236}">
                <a16:creationId xmlns:a16="http://schemas.microsoft.com/office/drawing/2014/main" id="{A67E7894-3548-48D5-AB6B-9160FDD6105C}"/>
              </a:ext>
            </a:extLst>
          </p:cNvPr>
          <p:cNvSpPr>
            <a:spLocks noGrp="1"/>
          </p:cNvSpPr>
          <p:nvPr>
            <p:ph idx="1"/>
          </p:nvPr>
        </p:nvSpPr>
        <p:spPr/>
        <p:txBody>
          <a:bodyPr/>
          <a:lstStyle/>
          <a:p>
            <a:pPr marL="0" indent="0">
              <a:buNone/>
            </a:pPr>
            <a:r>
              <a:rPr lang="en-US" dirty="0"/>
              <a:t>Don’t worry, a letter went home a few weeks ago via </a:t>
            </a:r>
            <a:r>
              <a:rPr lang="en-US" dirty="0" err="1"/>
              <a:t>ParentMail</a:t>
            </a:r>
            <a:r>
              <a:rPr lang="en-US" dirty="0"/>
              <a:t> about this so your parents/ </a:t>
            </a:r>
            <a:r>
              <a:rPr lang="en-US" dirty="0" err="1"/>
              <a:t>carers</a:t>
            </a:r>
            <a:r>
              <a:rPr lang="en-US" dirty="0"/>
              <a:t> should already be aware.</a:t>
            </a:r>
          </a:p>
          <a:p>
            <a:pPr marL="0" indent="0">
              <a:buNone/>
            </a:pPr>
            <a:endParaRPr lang="en-US" dirty="0"/>
          </a:p>
          <a:p>
            <a:pPr marL="0" indent="0">
              <a:buNone/>
            </a:pPr>
            <a:r>
              <a:rPr lang="en-US" dirty="0"/>
              <a:t>If you want me to send it again, or send this PowerPoint, just ask.  If you want any advice just ask (Miss Archdale).</a:t>
            </a:r>
          </a:p>
          <a:p>
            <a:pPr marL="0" indent="0">
              <a:buNone/>
            </a:pPr>
            <a:endParaRPr lang="en-US" dirty="0"/>
          </a:p>
          <a:p>
            <a:pPr marL="0" indent="0">
              <a:buNone/>
            </a:pPr>
            <a:r>
              <a:rPr lang="en-US" dirty="0"/>
              <a:t>I would love to </a:t>
            </a:r>
            <a:r>
              <a:rPr lang="en-US" dirty="0" err="1"/>
              <a:t>organise</a:t>
            </a:r>
            <a:r>
              <a:rPr lang="en-US" dirty="0"/>
              <a:t> your placements for you, but this is a good experience for you, so if you haven’t already </a:t>
            </a:r>
            <a:r>
              <a:rPr lang="en-US" dirty="0" err="1"/>
              <a:t>organised</a:t>
            </a:r>
            <a:r>
              <a:rPr lang="en-US" dirty="0"/>
              <a:t> something, go out there and speak to people (or search online!!)</a:t>
            </a:r>
            <a:endParaRPr lang="en-GB" dirty="0"/>
          </a:p>
        </p:txBody>
      </p:sp>
    </p:spTree>
    <p:extLst>
      <p:ext uri="{BB962C8B-B14F-4D97-AF65-F5344CB8AC3E}">
        <p14:creationId xmlns:p14="http://schemas.microsoft.com/office/powerpoint/2010/main" val="3393019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CB604AB3CE1541B5610E041F681369" ma:contentTypeVersion="14" ma:contentTypeDescription="Create a new document." ma:contentTypeScope="" ma:versionID="7195cb660cc004941afdefb7c92fb580">
  <xsd:schema xmlns:xsd="http://www.w3.org/2001/XMLSchema" xmlns:xs="http://www.w3.org/2001/XMLSchema" xmlns:p="http://schemas.microsoft.com/office/2006/metadata/properties" xmlns:ns3="4a51e8f4-3571-4c41-95ce-fedd0e57175b" xmlns:ns4="5c405795-7ce0-4f14-838a-f2e80ccf1c0c" targetNamespace="http://schemas.microsoft.com/office/2006/metadata/properties" ma:root="true" ma:fieldsID="82c8bf1381f983ba1d82e15e7df254b5" ns3:_="" ns4:_="">
    <xsd:import namespace="4a51e8f4-3571-4c41-95ce-fedd0e57175b"/>
    <xsd:import namespace="5c405795-7ce0-4f14-838a-f2e80ccf1c0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1e8f4-3571-4c41-95ce-fedd0e5717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405795-7ce0-4f14-838a-f2e80ccf1c0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CACBD0-C98B-4251-B392-4EE922A5ED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51e8f4-3571-4c41-95ce-fedd0e57175b"/>
    <ds:schemaRef ds:uri="5c405795-7ce0-4f14-838a-f2e80ccf1c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C1CAD1-B559-4AF0-836C-B7F1C4D9E0F9}">
  <ds:schemaRefs>
    <ds:schemaRef ds:uri="http://schemas.microsoft.com/sharepoint/v3/contenttype/forms"/>
  </ds:schemaRefs>
</ds:datastoreItem>
</file>

<file path=customXml/itemProps3.xml><?xml version="1.0" encoding="utf-8"?>
<ds:datastoreItem xmlns:ds="http://schemas.openxmlformats.org/officeDocument/2006/customXml" ds:itemID="{CEDA38FC-F15A-4379-BBD8-D0C663AB1F86}">
  <ds:schemaRefs>
    <ds:schemaRef ds:uri="http://schemas.microsoft.com/office/2006/metadata/properties"/>
    <ds:schemaRef ds:uri="http://schemas.microsoft.com/office/2006/documentManagement/types"/>
    <ds:schemaRef ds:uri="http://schemas.microsoft.com/office/infopath/2007/PartnerControls"/>
    <ds:schemaRef ds:uri="5c405795-7ce0-4f14-838a-f2e80ccf1c0c"/>
    <ds:schemaRef ds:uri="http://purl.org/dc/elements/1.1/"/>
    <ds:schemaRef ds:uri="http://purl.org/dc/dcmitype/"/>
    <ds:schemaRef ds:uri="http://schemas.openxmlformats.org/package/2006/metadata/core-properties"/>
    <ds:schemaRef ds:uri="4a51e8f4-3571-4c41-95ce-fedd0e57175b"/>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24</TotalTime>
  <Words>790</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Work Experience</vt:lpstr>
      <vt:lpstr>What is work experience?</vt:lpstr>
      <vt:lpstr>Why should I do Work Experience?</vt:lpstr>
      <vt:lpstr>How can I Find a Work Experience Placement?</vt:lpstr>
      <vt:lpstr>So What do I Need to do now?</vt:lpstr>
      <vt:lpstr>What Else Might You Need to Know?</vt:lpstr>
      <vt:lpstr>What if I can’t Find a Face-to Face or Virtual Placement?</vt:lpstr>
      <vt:lpstr>I Can’t Remember All of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Experience</dc:title>
  <dc:creator>Archdale, Tracey</dc:creator>
  <cp:lastModifiedBy>Archdale, Tracey</cp:lastModifiedBy>
  <cp:revision>4</cp:revision>
  <dcterms:created xsi:type="dcterms:W3CDTF">2023-04-24T22:43:04Z</dcterms:created>
  <dcterms:modified xsi:type="dcterms:W3CDTF">2023-04-24T23:07:58Z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0x01010065CB604AB3CE1541B5610E041F681369</vt:lpwstr>
  </property>
</Properties>
</file>