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5" r:id="rId11"/>
    <p:sldId id="264" r:id="rId1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584F-9F3B-4923-A64E-87A5C2BB7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09C30-D1F3-4D94-A016-7C67E59C7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7065-F0EA-4935-99EC-A079BEB4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AE664-01A8-47F7-B84A-7FA36EDC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B8298-BB3C-4BFB-8DCB-048AC6CB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1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D1E2-A12D-4DB8-BEBB-74E3A9BB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71807-8025-4126-8612-8850A72A7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CB697-E459-42B9-9FE8-91381F35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E3685-27B9-4118-A31A-869432FF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9647C-24CF-4044-8118-21BC4494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0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13E759-8583-4E47-A364-35302EDC0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CA043-7F7E-405B-99F1-097F952FB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30D42-75C7-486A-BE1B-49A0EE58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CC95-A0E8-48A5-BFC6-653B35A8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7E835-9AED-49DD-9F01-C7935499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7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D7A8-4B1C-4C40-B436-84E3D652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CBF45-B9F0-45A9-AEE1-C563AC05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E505-5B9B-4342-A563-A690B3C5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34194-C5D6-4AF3-81BD-479C0A2B4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C420A-7D62-4C11-991C-65BA9B29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55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5A7B-FBE3-49A1-A965-2DFEB5DD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312CB-C543-42E9-BEEF-EDCB4D322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9B0D0-B328-49E3-9219-7B51BBFD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7D8FB-A95E-4287-BCD3-A95F4243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A339-18A2-4612-A1B2-59DA0525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63A8-270C-4FFA-847A-EC09D21EE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F75F-49E7-4134-8467-5C7A9C55C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6D528-49FB-4E05-9B88-8C04985B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07B3B-CE8A-404E-B3DB-14AA486E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FA036-63C3-4FD0-BC9F-B8CFE11C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14500-C3C4-4C69-A235-0A375FB9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7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C70E5-F108-4812-BC7E-F53AC897F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FE97D-6386-4486-A218-B79FA8DE3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925D-CF4F-4BF6-B6D7-014B99BD2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90EFA-B510-454A-9B8C-F0F0DD8D42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CE2E8-09CC-4797-BA7F-939126FB4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F135B-4201-405C-B1A1-AE9C964E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E500D-50AC-4AF2-A2B4-CE00C0EE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8E28D-7CBF-4A5B-8EE7-95155415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228B-74FD-4BD6-80C6-94D45032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A05DA-19D9-4D9F-BA7F-1AF45FD4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1218E-4A07-4622-BCA0-84BF236C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CBD2B-CC1C-4081-9B0A-3B960591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48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06969-742A-4895-8067-9137FA5D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E659E-B6E3-49F3-AE8D-8B6A3ABB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5624A-67F8-489C-92C7-CA374EB3D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4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C1DD-51E6-438C-B1B0-DEBF4859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1E12-1259-44B3-BA44-37757C92F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2C2FA-75CB-4045-85FE-E2481DA57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EEE07-D10D-452B-B90E-ADDC39A8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866E4-62F3-4CB0-8D1E-A9D75DC7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6B452-26FA-4809-9623-29BC65FF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3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222D-2708-43AB-897B-2D1A168C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B1134-5E57-41D3-8808-D969F80FC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97B86-5DC3-48E4-BA4B-CDEE61D42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A625F-B968-48B0-AF5B-C4435D04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67EA9-E335-446B-A93D-C3E650F2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4E1DC-7CB9-4037-BDD1-DAF09F26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6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2788A-C3F6-4AF7-AD09-98CCAE1B4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25B36-F450-437A-96B4-8BD1D4DAB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D1021-3E22-413B-B0E3-D9A4F6370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54F3-9FAB-4616-BF69-C26478BE06F8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BF8A0-386F-418F-826D-422E52821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ECDE-C5E1-4222-B22B-AA8C47CC9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6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/search?q=lexicographer&amp;safe=active&amp;rlz=1C1CHBF_en-GBGB932GB936&amp;hl=en-US&amp;source=lnms&amp;tbm=vid&amp;sa=X&amp;ved=2ahUKEwiP9K2A0dH8AhWNN8AKHYiuA-EQ_AUoBHoECAEQBg&amp;biw=1536&amp;bih=722&amp;dpr=1.25&amp;surl=1#fpstate=ive&amp;vld=cid:294d8174,vid:2BqihoU_wq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F1EF-850D-4679-B41C-3350008D7C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This week’s career of the week is…..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7CC8E-DA36-4FB2-BAD1-39D68DD7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2016"/>
          </a:xfrm>
        </p:spPr>
        <p:txBody>
          <a:bodyPr>
            <a:normAutofit/>
          </a:bodyPr>
          <a:lstStyle/>
          <a:p>
            <a:r>
              <a:rPr lang="en-GB" sz="8800" dirty="0"/>
              <a:t>Lexicographer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6D67DA-E051-4096-B708-52B726B20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89" y="4799829"/>
            <a:ext cx="2619375" cy="1752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11BBF1-A07A-47BC-BA15-F0C7A899B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679" y="4831965"/>
            <a:ext cx="3216642" cy="18073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2CF467-765B-4734-94CE-A767380392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5854" y="4710062"/>
            <a:ext cx="2768585" cy="184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0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9C80-125D-451C-A4AD-F176AE63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19" y="-105392"/>
            <a:ext cx="10515600" cy="1325563"/>
          </a:xfrm>
        </p:spPr>
        <p:txBody>
          <a:bodyPr/>
          <a:lstStyle/>
          <a:p>
            <a:r>
              <a:rPr lang="en-GB" dirty="0"/>
              <a:t>What is it??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927E-2F66-463B-9A6A-219D4216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754602"/>
            <a:ext cx="11105225" cy="60190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Lexicographers write and compile dictionaries for online use and for publication.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8A9507-AAF3-467D-982A-FD8C92230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353" y="3217766"/>
            <a:ext cx="5334647" cy="32007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D27555-DA88-42E2-B30F-95F237C06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23" y="2557461"/>
            <a:ext cx="5823288" cy="386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3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7BDE-4FA0-4089-8A5D-6917188E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86" y="-28485"/>
            <a:ext cx="10515600" cy="1325563"/>
          </a:xfrm>
        </p:spPr>
        <p:txBody>
          <a:bodyPr/>
          <a:lstStyle/>
          <a:p>
            <a:r>
              <a:rPr lang="en-GB" dirty="0"/>
              <a:t>Where could I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2423-5BA6-42BA-AC40-FAD0BD104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7078"/>
            <a:ext cx="1170308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Employers are:</a:t>
            </a:r>
          </a:p>
          <a:p>
            <a:pPr marL="0" indent="0">
              <a:buNone/>
            </a:pPr>
            <a:r>
              <a:rPr lang="en-US" dirty="0"/>
              <a:t>Oxford University Press</a:t>
            </a:r>
          </a:p>
          <a:p>
            <a:pPr marL="0" indent="0">
              <a:buNone/>
            </a:pPr>
            <a:r>
              <a:rPr lang="en-US" dirty="0"/>
              <a:t>Collins</a:t>
            </a:r>
          </a:p>
          <a:p>
            <a:pPr marL="0" indent="0">
              <a:buNone/>
            </a:pPr>
            <a:r>
              <a:rPr lang="en-US" dirty="0"/>
              <a:t>Pearson</a:t>
            </a:r>
          </a:p>
          <a:p>
            <a:pPr marL="0" indent="0">
              <a:buNone/>
            </a:pPr>
            <a:r>
              <a:rPr lang="en-US" dirty="0"/>
              <a:t>Opportunities for Lexicographers occur in towns and cities where these employers are based.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Self-employment:</a:t>
            </a:r>
          </a:p>
          <a:p>
            <a:pPr marL="0" indent="0">
              <a:buNone/>
            </a:pPr>
            <a:r>
              <a:rPr lang="en-US" dirty="0"/>
              <a:t>Experienced people could work independently as self-employed, freelance Lexicographers.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B2729D-7CD8-497A-999A-AB7386B84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4130" y="5130877"/>
            <a:ext cx="3028950" cy="15144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2C0813-75B6-4332-A087-499F3BDF9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701" y="212648"/>
            <a:ext cx="3749379" cy="249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7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371A-DA36-4D12-86C0-8CA32916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Much Could I 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2A09-BAF9-4F58-8883-1E64335C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Starting: £22,500 - £24,500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With experience: £25,500 - £27,500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Senior Lexicographers earn £29,000 - £31,000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DC99E-19CF-4EA6-8F96-24A1D693E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395" y="156368"/>
            <a:ext cx="3767249" cy="250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5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C1BD-5ED7-4D0F-81BB-9DB32389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qualifications would I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1BA7-9857-405E-9479-A27614FB0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Generally, you need a degree to become a Lexicographer. Some entrants have a degree in a relevant subject such as English language and linguistics.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entry to a degree course, the usual requirement is:</a:t>
            </a:r>
          </a:p>
          <a:p>
            <a:pPr marL="0" indent="0">
              <a:buNone/>
            </a:pPr>
            <a:r>
              <a:rPr lang="en-US" dirty="0"/>
              <a:t>2/3 A levels</a:t>
            </a:r>
          </a:p>
          <a:p>
            <a:pPr marL="0" indent="0">
              <a:buNone/>
            </a:pPr>
            <a:r>
              <a:rPr lang="en-US" dirty="0"/>
              <a:t>GCSEs at grade 4 or above in 2/3 other subjects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Alternatives to A levels include:</a:t>
            </a:r>
          </a:p>
          <a:p>
            <a:pPr marL="0" indent="0">
              <a:buNone/>
            </a:pPr>
            <a:r>
              <a:rPr lang="en-US" dirty="0"/>
              <a:t>BTEC level 3 qualifications</a:t>
            </a:r>
          </a:p>
          <a:p>
            <a:pPr marL="0" indent="0">
              <a:buNone/>
            </a:pPr>
            <a:r>
              <a:rPr lang="en-US" dirty="0"/>
              <a:t>the International Baccalaureate Diploma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47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4882-1320-4D11-AAE5-CA19FD95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421"/>
            <a:ext cx="10515600" cy="57527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courses in lexicography and lexical computing. By the end of the course, you would have learnt:</a:t>
            </a:r>
          </a:p>
          <a:p>
            <a:pPr marL="0" indent="0">
              <a:buNone/>
            </a:pPr>
            <a:r>
              <a:rPr lang="en-US" dirty="0"/>
              <a:t>introduction to lexicography and lexical computing</a:t>
            </a:r>
          </a:p>
          <a:p>
            <a:pPr marL="0" indent="0">
              <a:buNone/>
            </a:pPr>
            <a:r>
              <a:rPr lang="en-US" dirty="0"/>
              <a:t>translation and bilingual issues</a:t>
            </a:r>
          </a:p>
          <a:p>
            <a:pPr marL="0" indent="0">
              <a:buNone/>
            </a:pPr>
            <a:r>
              <a:rPr lang="en-US" dirty="0"/>
              <a:t>how to write and evaluate definitions</a:t>
            </a:r>
          </a:p>
          <a:p>
            <a:pPr marL="0" indent="0">
              <a:buNone/>
            </a:pPr>
            <a:r>
              <a:rPr lang="en-US" dirty="0"/>
              <a:t>effects of digital dictionary policies</a:t>
            </a:r>
          </a:p>
          <a:p>
            <a:pPr marL="0" indent="0">
              <a:buNone/>
            </a:pPr>
            <a:r>
              <a:rPr lang="en-US" dirty="0"/>
              <a:t>how to use key word extraction</a:t>
            </a:r>
          </a:p>
          <a:p>
            <a:pPr marL="0" indent="0">
              <a:buNone/>
            </a:pPr>
            <a:r>
              <a:rPr lang="en-US" dirty="0"/>
              <a:t>These courses could give you that great first step into Lexicography.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great way to get into this career is through an internship. An internship is a period of work experience, offered by an </a:t>
            </a:r>
            <a:r>
              <a:rPr lang="en-US" dirty="0" err="1"/>
              <a:t>organisation</a:t>
            </a:r>
            <a:r>
              <a:rPr lang="en-US" dirty="0"/>
              <a:t>, lasting for a fixed period of time anywhere between a week and 12 months. They are typically undertaken by students and graduates looking to gain relevant skills.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D9125-7AF6-4FDA-987A-233455E4CF2A}"/>
              </a:ext>
            </a:extLst>
          </p:cNvPr>
          <p:cNvSpPr txBox="1"/>
          <p:nvPr/>
        </p:nvSpPr>
        <p:spPr>
          <a:xfrm>
            <a:off x="532660" y="137604"/>
            <a:ext cx="9570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+mj-lt"/>
              </a:rPr>
              <a:t>Other routes into the Career</a:t>
            </a:r>
          </a:p>
        </p:txBody>
      </p:sp>
    </p:spTree>
    <p:extLst>
      <p:ext uri="{BB962C8B-B14F-4D97-AF65-F5344CB8AC3E}">
        <p14:creationId xmlns:p14="http://schemas.microsoft.com/office/powerpoint/2010/main" val="226555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C658-3C45-41BB-9EEB-E3D1604A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and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DB22-1217-47A0-83AA-8FE55F8AB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become a Lexicographer, you will need to be:</a:t>
            </a:r>
          </a:p>
          <a:p>
            <a:endParaRPr lang="en-US" dirty="0"/>
          </a:p>
          <a:p>
            <a:r>
              <a:rPr lang="en-US" dirty="0"/>
              <a:t>confident and enthusiastic</a:t>
            </a:r>
          </a:p>
          <a:p>
            <a:r>
              <a:rPr lang="en-US" dirty="0"/>
              <a:t>able to understand ideas and express them clearly in writing</a:t>
            </a:r>
          </a:p>
          <a:p>
            <a:r>
              <a:rPr lang="en-US" dirty="0"/>
              <a:t>able to keep up to date with new media</a:t>
            </a:r>
          </a:p>
          <a:p>
            <a:r>
              <a:rPr lang="en-US" dirty="0"/>
              <a:t>prepared to accept criticism and the frustration of having your work changed</a:t>
            </a:r>
          </a:p>
          <a:p>
            <a:r>
              <a:rPr lang="en-US" dirty="0"/>
              <a:t>able to work under pressure to meet deadlines</a:t>
            </a:r>
          </a:p>
          <a:p>
            <a:r>
              <a:rPr lang="en-US" dirty="0"/>
              <a:t>good at English grammar, punctuation and spelling</a:t>
            </a:r>
          </a:p>
          <a:p>
            <a:r>
              <a:rPr lang="en-US" dirty="0"/>
              <a:t>good with IT</a:t>
            </a:r>
          </a:p>
          <a:p>
            <a:r>
              <a:rPr lang="en-US" dirty="0"/>
              <a:t>researching new entries and ideas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48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47F4-FAD3-47DE-9F74-49B16D99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what do lexicographers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275BD-01BE-410F-A027-2EDD995B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google.com/search?q=lexicographer&amp;safe=active&amp;rlz=1C1CHBF_en-GBGB932GB936&amp;hl=en-US&amp;source=lnms&amp;tbm=vid&amp;sa=X&amp;ved=2ahUKEwiP9K2A0dH8AhWNN8AKHYiuA-EQ_AUoBHoECAEQBg&amp;biw=1536&amp;bih=722&amp;dpr=1.25&amp;surl=1#fpstate=ive&amp;vld=cid:294d8174,vid:2BqihoU_wq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6F2566-057F-4CCA-8D64-E42365433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233" y="3887963"/>
            <a:ext cx="3790118" cy="295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f51b9-cd20-40e1-be64-c94101b38e9c" xsi:nil="true"/>
    <lcf76f155ced4ddcb4097134ff3c332f xmlns="850e07c4-6d11-4d6c-b0ce-da35b0f27db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864D25-7695-4AEB-B740-1FA8B01C9903}">
  <ds:schemaRefs>
    <ds:schemaRef ds:uri="http://purl.org/dc/terms/"/>
    <ds:schemaRef ds:uri="4a51e8f4-3571-4c41-95ce-fedd0e57175b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c405795-7ce0-4f14-838a-f2e80ccf1c0c"/>
  </ds:schemaRefs>
</ds:datastoreItem>
</file>

<file path=customXml/itemProps2.xml><?xml version="1.0" encoding="utf-8"?>
<ds:datastoreItem xmlns:ds="http://schemas.openxmlformats.org/officeDocument/2006/customXml" ds:itemID="{F7C3E1E5-D9FB-45CE-AB15-2225773763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F0346-5647-4523-89F5-E0FA9D685EEE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443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This week’s career of the week is…..</vt:lpstr>
      <vt:lpstr>What is it??</vt:lpstr>
      <vt:lpstr>Where could I work?</vt:lpstr>
      <vt:lpstr>How Much Could I Earn?</vt:lpstr>
      <vt:lpstr>What qualifications would I need?</vt:lpstr>
      <vt:lpstr>PowerPoint Presentation</vt:lpstr>
      <vt:lpstr>Skills and Qualities</vt:lpstr>
      <vt:lpstr>So what do lexicographers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week’s career of the week is…..</dc:title>
  <dc:creator>Archdale, Tracey</dc:creator>
  <cp:lastModifiedBy>Archdale, Tracey</cp:lastModifiedBy>
  <cp:revision>8</cp:revision>
  <cp:lastPrinted>2023-01-18T17:29:20Z</cp:lastPrinted>
  <dcterms:created xsi:type="dcterms:W3CDTF">2022-09-13T22:56:24Z</dcterms:created>
  <dcterms:modified xsi:type="dcterms:W3CDTF">2023-01-18T17:29:27Z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0x01010065CB604AB3CE1541B5610E041F681369</vt:lpwstr>
  </property>
</Properties>
</file>